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  <p:sldMasterId id="2147483945" r:id="rId2"/>
  </p:sldMasterIdLst>
  <p:notesMasterIdLst>
    <p:notesMasterId r:id="rId25"/>
  </p:notesMasterIdLst>
  <p:handoutMasterIdLst>
    <p:handoutMasterId r:id="rId26"/>
  </p:handoutMasterIdLst>
  <p:sldIdLst>
    <p:sldId id="791" r:id="rId3"/>
    <p:sldId id="913" r:id="rId4"/>
    <p:sldId id="1000" r:id="rId5"/>
    <p:sldId id="1001" r:id="rId6"/>
    <p:sldId id="1007" r:id="rId7"/>
    <p:sldId id="1008" r:id="rId8"/>
    <p:sldId id="1004" r:id="rId9"/>
    <p:sldId id="1005" r:id="rId10"/>
    <p:sldId id="1040" r:id="rId11"/>
    <p:sldId id="1051" r:id="rId12"/>
    <p:sldId id="1052" r:id="rId13"/>
    <p:sldId id="1053" r:id="rId14"/>
    <p:sldId id="1054" r:id="rId15"/>
    <p:sldId id="1055" r:id="rId16"/>
    <p:sldId id="1056" r:id="rId17"/>
    <p:sldId id="1057" r:id="rId18"/>
    <p:sldId id="1058" r:id="rId19"/>
    <p:sldId id="1059" r:id="rId20"/>
    <p:sldId id="1060" r:id="rId21"/>
    <p:sldId id="1066" r:id="rId22"/>
    <p:sldId id="1067" r:id="rId23"/>
    <p:sldId id="1068" r:id="rId24"/>
  </p:sldIdLst>
  <p:sldSz cx="9144000" cy="6858000" type="screen4x3"/>
  <p:notesSz cx="7010400" cy="9296400"/>
  <p:defaultTextStyle>
    <a:defPPr>
      <a:defRPr lang="en-US"/>
    </a:defPPr>
    <a:lvl1pPr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ne Gibbons" initials="JG" lastIdx="13" clrIdx="0"/>
  <p:cmAuthor id="1" name="Rodrigo Floriano" initials="RF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E8DC5"/>
    <a:srgbClr val="FF6600"/>
    <a:srgbClr val="C0C0C4"/>
    <a:srgbClr val="678DC5"/>
    <a:srgbClr val="3E67A4"/>
    <a:srgbClr val="5F5F65"/>
    <a:srgbClr val="7E7E86"/>
    <a:srgbClr val="FFFFFF"/>
    <a:srgbClr val="8E8E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0211" autoAdjust="0"/>
    <p:restoredTop sz="76980" autoAdjust="0"/>
  </p:normalViewPr>
  <p:slideViewPr>
    <p:cSldViewPr snapToGrid="0">
      <p:cViewPr varScale="1">
        <p:scale>
          <a:sx n="84" d="100"/>
          <a:sy n="84" d="100"/>
        </p:scale>
        <p:origin x="3096" y="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22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-5640"/>
    </p:cViewPr>
  </p:sorterViewPr>
  <p:notesViewPr>
    <p:cSldViewPr snapToGrid="0">
      <p:cViewPr varScale="1">
        <p:scale>
          <a:sx n="83" d="100"/>
          <a:sy n="83" d="100"/>
        </p:scale>
        <p:origin x="2760" y="8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5.xml"/><Relationship Id="rId2" Type="http://schemas.openxmlformats.org/officeDocument/2006/relationships/slide" Target="slides/slide4.xml"/><Relationship Id="rId1" Type="http://schemas.openxmlformats.org/officeDocument/2006/relationships/slide" Target="slides/slide3.xml"/><Relationship Id="rId6" Type="http://schemas.openxmlformats.org/officeDocument/2006/relationships/slide" Target="slides/slide8.xml"/><Relationship Id="rId5" Type="http://schemas.openxmlformats.org/officeDocument/2006/relationships/slide" Target="slides/slide7.xml"/><Relationship Id="rId4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1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123" name="Rectangle 12"/>
          <p:cNvSpPr>
            <a:spLocks noChangeArrowheads="1"/>
          </p:cNvSpPr>
          <p:nvPr/>
        </p:nvSpPr>
        <p:spPr bwMode="auto">
          <a:xfrm>
            <a:off x="57150" y="8785225"/>
            <a:ext cx="2619375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© 2006 Cisco Systems,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Presentation_ID.scr</a:t>
            </a:r>
          </a:p>
        </p:txBody>
      </p:sp>
      <p:sp>
        <p:nvSpPr>
          <p:cNvPr id="5124" name="Line 13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125" name="Rectangle 14"/>
          <p:cNvSpPr>
            <a:spLocks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/>
          <a:p>
            <a:pPr algn="r" defTabSz="903288">
              <a:lnSpc>
                <a:spcPct val="100000"/>
              </a:lnSpc>
            </a:pPr>
            <a:fld id="{22244E67-557B-7741-B9F5-F61AA18495DF}" type="slidenum">
              <a:rPr lang="en-US" sz="800"/>
              <a:pPr algn="r" defTabSz="903288">
                <a:lnSpc>
                  <a:spcPct val="100000"/>
                </a:lnSpc>
              </a:pPr>
              <a:t>‹Nº›</a:t>
            </a:fld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21810151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8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147" name="Rectangle 9"/>
          <p:cNvSpPr>
            <a:spLocks noChangeArrowheads="1"/>
          </p:cNvSpPr>
          <p:nvPr/>
        </p:nvSpPr>
        <p:spPr bwMode="auto">
          <a:xfrm>
            <a:off x="57150" y="8785225"/>
            <a:ext cx="3182761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© 2006 Cisco Systems,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Presentation_ID.scr</a:t>
            </a:r>
          </a:p>
        </p:txBody>
      </p:sp>
      <p:sp>
        <p:nvSpPr>
          <p:cNvPr id="6148" name="Line 10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83307" name="Rectangle 1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819" tIns="0" rIns="18819" bIns="0" numCol="1" anchor="b" anchorCtr="0" compatLnSpc="1">
            <a:prstTxWarp prst="textNoShape">
              <a:avLst/>
            </a:prstTxWarp>
          </a:bodyPr>
          <a:lstStyle>
            <a:lvl1pPr algn="r" defTabSz="903288">
              <a:lnSpc>
                <a:spcPct val="100000"/>
              </a:lnSpc>
              <a:defRPr sz="800" smtClean="0">
                <a:cs typeface="+mn-cs"/>
              </a:defRPr>
            </a:lvl1pPr>
          </a:lstStyle>
          <a:p>
            <a:pPr>
              <a:defRPr/>
            </a:pPr>
            <a:fld id="{F4CE0E46-7F05-B940-8356-5580BE265E49}" type="slidenum">
              <a:rPr lang="en-US"/>
              <a:pPr>
                <a:defRPr/>
              </a:pPr>
              <a:t>‹Nº›</a:t>
            </a:fld>
            <a:endParaRPr lang="es-ES" dirty="0"/>
          </a:p>
        </p:txBody>
      </p:sp>
      <p:sp>
        <p:nvSpPr>
          <p:cNvPr id="6150" name="Rectangle 1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3125" y="244475"/>
            <a:ext cx="5321300" cy="39909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</p:sp>
      <p:sp>
        <p:nvSpPr>
          <p:cNvPr id="183309" name="Rectangle 1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68350" y="4378325"/>
            <a:ext cx="5468938" cy="425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67" tIns="50185" rIns="95667" bIns="501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Body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6460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2713" indent="-112713" algn="l" defTabSz="1020763" rtl="0" eaLnBrk="0" fontAlgn="base" hangingPunct="0">
      <a:lnSpc>
        <a:spcPct val="90000"/>
      </a:lnSpc>
      <a:spcBef>
        <a:spcPct val="50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82600" indent="-120650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667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4493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9319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6.2.1.2 – Números del sistema autónomo</a:t>
            </a:r>
          </a:p>
        </p:txBody>
      </p:sp>
    </p:spTree>
    <p:extLst>
      <p:ext uri="{BB962C8B-B14F-4D97-AF65-F5344CB8AC3E}">
        <p14:creationId xmlns:p14="http://schemas.microsoft.com/office/powerpoint/2010/main" val="401708685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6.2.1.3 – Comando del router EIGRP</a:t>
            </a:r>
          </a:p>
        </p:txBody>
      </p:sp>
    </p:spTree>
    <p:extLst>
      <p:ext uri="{BB962C8B-B14F-4D97-AF65-F5344CB8AC3E}">
        <p14:creationId xmlns:p14="http://schemas.microsoft.com/office/powerpoint/2010/main" val="20173246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 dirty="0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6.2.1.4 – ID del </a:t>
            </a:r>
            <a:r>
              <a:rPr lang="es-ES" dirty="0" err="1"/>
              <a:t>router</a:t>
            </a:r>
            <a:r>
              <a:rPr lang="es-ES" dirty="0"/>
              <a:t> EIGRP</a:t>
            </a:r>
          </a:p>
        </p:txBody>
      </p:sp>
    </p:spTree>
    <p:extLst>
      <p:ext uri="{BB962C8B-B14F-4D97-AF65-F5344CB8AC3E}">
        <p14:creationId xmlns:p14="http://schemas.microsoft.com/office/powerpoint/2010/main" val="311495636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6.2.1.5 – Configuración de la ID del router EIGRP</a:t>
            </a:r>
          </a:p>
        </p:txBody>
      </p:sp>
    </p:spTree>
    <p:extLst>
      <p:ext uri="{BB962C8B-B14F-4D97-AF65-F5344CB8AC3E}">
        <p14:creationId xmlns:p14="http://schemas.microsoft.com/office/powerpoint/2010/main" val="421391201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14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6.2.1.6 – Comando network</a:t>
            </a:r>
          </a:p>
        </p:txBody>
      </p:sp>
    </p:spTree>
    <p:extLst>
      <p:ext uri="{BB962C8B-B14F-4D97-AF65-F5344CB8AC3E}">
        <p14:creationId xmlns:p14="http://schemas.microsoft.com/office/powerpoint/2010/main" val="23768388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15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6.2.1.7 – Comando network y máscara de comodín</a:t>
            </a:r>
          </a:p>
        </p:txBody>
      </p:sp>
    </p:spTree>
    <p:extLst>
      <p:ext uri="{BB962C8B-B14F-4D97-AF65-F5344CB8AC3E}">
        <p14:creationId xmlns:p14="http://schemas.microsoft.com/office/powerpoint/2010/main" val="107407476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16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6.2.1</a:t>
            </a:r>
            <a:r>
              <a:rPr lang="es-ES" dirty="0"/>
              <a:t> – Configuración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6.2.1.8 – Interfaz pasiva</a:t>
            </a:r>
          </a:p>
        </p:txBody>
      </p:sp>
    </p:spTree>
    <p:extLst>
      <p:ext uri="{BB962C8B-B14F-4D97-AF65-F5344CB8AC3E}">
        <p14:creationId xmlns:p14="http://schemas.microsoft.com/office/powerpoint/2010/main" val="382660548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6.2.2</a:t>
            </a:r>
            <a:r>
              <a:rPr lang="es-ES"/>
              <a:t> – Verificación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6.2.2.1 – Verificación del EIGRP: análisis de vecinos</a:t>
            </a:r>
          </a:p>
        </p:txBody>
      </p:sp>
    </p:spTree>
    <p:extLst>
      <p:ext uri="{BB962C8B-B14F-4D97-AF65-F5344CB8AC3E}">
        <p14:creationId xmlns:p14="http://schemas.microsoft.com/office/powerpoint/2010/main" val="217584589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18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6.2.2</a:t>
            </a:r>
            <a:r>
              <a:rPr lang="es-ES"/>
              <a:t> – Verificación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6.2.2.2 – Verificación del EIGRP: comando show ip protocols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815120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6.2</a:t>
            </a:r>
            <a:r>
              <a:rPr lang="es-ES" sz="1200" dirty="0"/>
              <a:t> – Implementación del EIGRP para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6.2.2</a:t>
            </a:r>
            <a:r>
              <a:rPr lang="es-ES" dirty="0"/>
              <a:t> – Verificación del EIGRP con IPv4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6.2.2.3 – Verificación del EIGRP: análisis de la tabla de </a:t>
            </a:r>
            <a:r>
              <a:rPr lang="es-ES" dirty="0" err="1"/>
              <a:t>routing</a:t>
            </a:r>
            <a:r>
              <a:rPr lang="es-ES" dirty="0"/>
              <a:t> IPv4</a:t>
            </a:r>
          </a:p>
        </p:txBody>
      </p:sp>
    </p:spTree>
    <p:extLst>
      <p:ext uri="{BB962C8B-B14F-4D97-AF65-F5344CB8AC3E}">
        <p14:creationId xmlns:p14="http://schemas.microsoft.com/office/powerpoint/2010/main" val="10628054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2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19627054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20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</a:t>
            </a:r>
            <a:r>
              <a:rPr lang="es-ES" sz="1200" dirty="0"/>
              <a:t> – Funcionamiento del EIGRP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6.3.2 – Métricas del EIGRP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6.3.2.1 – Métrica compuesta del EIGRP</a:t>
            </a:r>
          </a:p>
        </p:txBody>
      </p:sp>
    </p:spTree>
    <p:extLst>
      <p:ext uri="{BB962C8B-B14F-4D97-AF65-F5344CB8AC3E}">
        <p14:creationId xmlns:p14="http://schemas.microsoft.com/office/powerpoint/2010/main" val="222750624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21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</a:t>
            </a:r>
            <a:r>
              <a:rPr lang="es-ES" sz="1200" dirty="0"/>
              <a:t> – Funcionamiento del EIGRP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6.3.2 – Métricas del EIGRP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/>
              <a:t>6.3.2.2 – Análisis de los valores de la métrica de la interfaz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75072489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22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6.3</a:t>
            </a:r>
            <a:r>
              <a:rPr lang="es-ES" sz="1200" dirty="0"/>
              <a:t> – Funcionamiento del EIGRP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sz="1200" dirty="0"/>
              <a:t>6.3.2 – Métricas del EIGRP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6.3.2.3 – Métrica de ancho de banda</a:t>
            </a:r>
          </a:p>
        </p:txBody>
      </p:sp>
    </p:spTree>
    <p:extLst>
      <p:ext uri="{BB962C8B-B14F-4D97-AF65-F5344CB8AC3E}">
        <p14:creationId xmlns:p14="http://schemas.microsoft.com/office/powerpoint/2010/main" val="33134426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3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3.2.1.1</a:t>
            </a:r>
            <a:r>
              <a:rPr lang="es-ES" dirty="0"/>
              <a:t>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– Modos de configuración RIP de un router</a:t>
            </a:r>
          </a:p>
        </p:txBody>
      </p:sp>
    </p:spTree>
    <p:extLst>
      <p:ext uri="{BB962C8B-B14F-4D97-AF65-F5344CB8AC3E}">
        <p14:creationId xmlns:p14="http://schemas.microsoft.com/office/powerpoint/2010/main" val="13524921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4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3.2.1.3</a:t>
            </a:r>
            <a:r>
              <a:rPr lang="es-ES" dirty="0"/>
              <a:t>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– Verificar el routing RIP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03884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5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3.2.1.4</a:t>
            </a:r>
            <a:r>
              <a:rPr lang="es-ES" dirty="0"/>
              <a:t>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– Habilitar y verificar RIPv2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65860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6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3.2.1.5 – Deshabilitar la sumarización automática</a:t>
            </a:r>
          </a:p>
        </p:txBody>
      </p:sp>
    </p:spTree>
    <p:extLst>
      <p:ext uri="{BB962C8B-B14F-4D97-AF65-F5344CB8AC3E}">
        <p14:creationId xmlns:p14="http://schemas.microsoft.com/office/powerpoint/2010/main" val="1966748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7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3.2.1.6</a:t>
            </a:r>
            <a:r>
              <a:rPr lang="es-ES" dirty="0"/>
              <a:t> 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– Configurar interfaces pasivas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8647282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8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3.2</a:t>
            </a:r>
            <a:r>
              <a:rPr lang="es-ES" dirty="0"/>
              <a:t> </a:t>
            </a: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RIPv2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3.2.1 – Configurar el protocolo RIP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3.2.1.7 – Propagar una ruta predeterminada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799351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9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Routing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Routing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321996792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Pt_CoverArt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3888"/>
            <a:ext cx="9140825" cy="2449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498975" y="6670675"/>
            <a:ext cx="2347913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Systems, Inc. Todos los derechos reservados.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C7FBAF0-BCF5-8741-945F-3C6763791038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pic>
        <p:nvPicPr>
          <p:cNvPr id="9" name="Picture 9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0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90247" name="Rectangle 7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9024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5402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7525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766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98513"/>
            <a:ext cx="8145462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55638" y="2014538"/>
            <a:ext cx="7940675" cy="3571875"/>
          </a:xfrm>
        </p:spPr>
        <p:txBody>
          <a:bodyPr/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9748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11350"/>
            <a:ext cx="9144000" cy="243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498975" y="6672263"/>
            <a:ext cx="202247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7F1BC4EF-034A-F647-AA58-B71D58802FDB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84885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47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2851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92319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43739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08482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856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02293"/>
            <a:ext cx="8145462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638" y="1687390"/>
            <a:ext cx="7940675" cy="4720787"/>
          </a:xfrm>
        </p:spPr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9755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42533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4911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6291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1607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15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8947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02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8369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485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499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1901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55638" y="798513"/>
            <a:ext cx="8145462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27" name="Rectangle 4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28856D66-2D7E-BA44-8BF8-F720D8CAD36C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36398" y="2078328"/>
            <a:ext cx="7940675" cy="3950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30" name="Picture 7" descr="PPt_TopBand_Artwork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8"/>
          <p:cNvSpPr>
            <a:spLocks noChangeArrowheads="1"/>
          </p:cNvSpPr>
          <p:nvPr/>
        </p:nvSpPr>
        <p:spPr bwMode="auto">
          <a:xfrm>
            <a:off x="4498975" y="6670675"/>
            <a:ext cx="2347913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Systems, Inc. Todos los derechos reservados.</a:t>
            </a:r>
          </a:p>
        </p:txBody>
      </p:sp>
      <p:sp>
        <p:nvSpPr>
          <p:cNvPr id="1032" name="Rectangle 9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6146"/>
          <p:cNvSpPr>
            <a:spLocks noGrp="1" noChangeArrowheads="1"/>
          </p:cNvSpPr>
          <p:nvPr>
            <p:ph type="title"/>
          </p:nvPr>
        </p:nvSpPr>
        <p:spPr bwMode="auto">
          <a:xfrm>
            <a:off x="193868" y="394392"/>
            <a:ext cx="877215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3075" name="Rectangle 6281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3076" name="Rectangle 6282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6084AB3D-AE30-934E-B0BC-A74C2CCEE444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‹Nº›</a:t>
            </a:fld>
            <a:endParaRPr lang="es-ES" sz="1000" dirty="0">
              <a:solidFill>
                <a:srgbClr val="D3D3D3"/>
              </a:solidFill>
            </a:endParaRPr>
          </a:p>
        </p:txBody>
      </p:sp>
      <p:sp>
        <p:nvSpPr>
          <p:cNvPr id="3077" name="Rectangle 628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3109" y="1539502"/>
            <a:ext cx="8733677" cy="4926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78" name="Rectangle 6312"/>
          <p:cNvSpPr>
            <a:spLocks noChangeArrowheads="1"/>
          </p:cNvSpPr>
          <p:nvPr/>
        </p:nvSpPr>
        <p:spPr bwMode="auto">
          <a:xfrm>
            <a:off x="4498975" y="6672263"/>
            <a:ext cx="202247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3079" name="Rectangle 6313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pic>
        <p:nvPicPr>
          <p:cNvPr id="3080" name="Picture 8" descr="Rev08_Cisco_BrandBar10_060408.png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4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6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  <p:sldLayoutId id="2147484053" r:id="rId10"/>
    <p:sldLayoutId id="2147484054" r:id="rId11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7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openxmlformats.org/officeDocument/2006/relationships/image" Target="../media/image2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1.png"/><Relationship Id="rId3" Type="http://schemas.openxmlformats.org/officeDocument/2006/relationships/image" Target="../media/image36.png"/><Relationship Id="rId7" Type="http://schemas.openxmlformats.org/officeDocument/2006/relationships/image" Target="../media/image40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39.png"/><Relationship Id="rId5" Type="http://schemas.openxmlformats.org/officeDocument/2006/relationships/image" Target="../media/image38.png"/><Relationship Id="rId4" Type="http://schemas.openxmlformats.org/officeDocument/2006/relationships/image" Target="../media/image3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Relationship Id="rId5" Type="http://schemas.openxmlformats.org/officeDocument/2006/relationships/image" Target="../media/image8.png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49" y="2263775"/>
            <a:ext cx="3529331" cy="1481138"/>
          </a:xfrm>
        </p:spPr>
        <p:txBody>
          <a:bodyPr/>
          <a:lstStyle/>
          <a:p>
            <a:pPr eaLnBrk="1" hangingPunct="1">
              <a:lnSpc>
                <a:spcPts val="3500"/>
              </a:lnSpc>
            </a:pPr>
            <a:r>
              <a:rPr lang="es-ES" sz="2800" dirty="0"/>
              <a:t>Configuración de RIP y EIGRP</a:t>
            </a:r>
            <a:endParaRPr lang="es-ES" sz="28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23734" y="1590004"/>
            <a:ext cx="8642291" cy="1177393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Un </a:t>
            </a:r>
            <a:r>
              <a:rPr lang="es-ES" b="1" dirty="0">
                <a:solidFill>
                  <a:srgbClr val="FF0000"/>
                </a:solidFill>
              </a:rPr>
              <a:t>sistema autónomo (AS) </a:t>
            </a:r>
            <a:r>
              <a:rPr lang="es-ES" dirty="0"/>
              <a:t>es una colección de redes bajo el control de una sola autoridad.</a:t>
            </a:r>
          </a:p>
          <a:p>
            <a:pPr lvl="1"/>
            <a:r>
              <a:rPr lang="es-ES" dirty="0"/>
              <a:t>Los números del AS se necesitan para intercambiar rutas entre los AS.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>
          <a:xfrm>
            <a:off x="193868" y="405822"/>
            <a:ext cx="8772157" cy="838200"/>
          </a:xfrm>
        </p:spPr>
        <p:txBody>
          <a:bodyPr/>
          <a:lstStyle/>
          <a:p>
            <a:r>
              <a:rPr lang="es-ES" sz="1600" dirty="0"/>
              <a:t>Configurar el protocolo EIGRP</a:t>
            </a:r>
            <a:br>
              <a:rPr dirty="0"/>
            </a:br>
            <a:r>
              <a:rPr lang="es-ES" dirty="0"/>
              <a:t>Configurar EIGRP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6067" y="3058719"/>
            <a:ext cx="4007364" cy="2503080"/>
          </a:xfrm>
          <a:prstGeom prst="rect">
            <a:avLst/>
          </a:prstGeom>
        </p:spPr>
      </p:pic>
      <p:sp>
        <p:nvSpPr>
          <p:cNvPr id="4" name="Content Placeholder 1">
            <a:extLst>
              <a:ext uri="{FF2B5EF4-FFF2-40B4-BE49-F238E27FC236}">
                <a16:creationId xmlns:a16="http://schemas.microsoft.com/office/drawing/2014/main" id="{F8F25415-91C9-47D7-4BBB-0BD0C3163EEC}"/>
              </a:ext>
            </a:extLst>
          </p:cNvPr>
          <p:cNvSpPr txBox="1">
            <a:spLocks/>
          </p:cNvSpPr>
          <p:nvPr/>
        </p:nvSpPr>
        <p:spPr bwMode="auto">
          <a:xfrm>
            <a:off x="311698" y="2931744"/>
            <a:ext cx="4007365" cy="26300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lvl="1"/>
            <a:r>
              <a:rPr lang="es-ES" kern="0" dirty="0"/>
              <a:t>Los números del AS generalmente son de 16 bits, que van de 0 a 65 535.</a:t>
            </a:r>
          </a:p>
          <a:p>
            <a:pPr lvl="1"/>
            <a:r>
              <a:rPr lang="es-ES" kern="0" dirty="0"/>
              <a:t>Desde 2007, los números del AS pueden tener 32 bits; por lo tanto, la cantidad de números del AS aumentó a más de 4 mil millones. </a:t>
            </a:r>
          </a:p>
        </p:txBody>
      </p:sp>
    </p:spTree>
    <p:extLst>
      <p:ext uri="{BB962C8B-B14F-4D97-AF65-F5344CB8AC3E}">
        <p14:creationId xmlns:p14="http://schemas.microsoft.com/office/powerpoint/2010/main" val="1093398977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87429" y="1722383"/>
            <a:ext cx="7937767" cy="4438388"/>
          </a:xfrm>
        </p:spPr>
        <p:txBody>
          <a:bodyPr/>
          <a:lstStyle/>
          <a:p>
            <a:pPr marL="0" indent="0">
              <a:buNone/>
              <a:defRPr/>
            </a:pPr>
            <a:r>
              <a:rPr lang="es-ES" dirty="0"/>
              <a:t>Para configurar el EIGRP, utilice el comando </a:t>
            </a:r>
          </a:p>
          <a:p>
            <a:pPr marL="220662" lvl="1" indent="0">
              <a:spcBef>
                <a:spcPts val="1200"/>
              </a:spcBef>
              <a:spcAft>
                <a:spcPts val="1200"/>
              </a:spcAft>
              <a:buNone/>
              <a:defRPr/>
            </a:pPr>
            <a:r>
              <a:rPr lang="es-ES" altLang="en-US" sz="2400" b="1" dirty="0" err="1">
                <a:solidFill>
                  <a:srgbClr val="FF0000"/>
                </a:solidFill>
              </a:rPr>
              <a:t>router</a:t>
            </a:r>
            <a:r>
              <a:rPr lang="es-ES" altLang="en-US" sz="2400" b="1" dirty="0">
                <a:solidFill>
                  <a:srgbClr val="FF0000"/>
                </a:solidFill>
              </a:rPr>
              <a:t> eigrp </a:t>
            </a:r>
            <a:r>
              <a:rPr lang="es-ES" altLang="en-US" sz="2400" i="1" dirty="0">
                <a:solidFill>
                  <a:srgbClr val="FF0000"/>
                </a:solidFill>
              </a:rPr>
              <a:t>AS-#</a:t>
            </a:r>
            <a:r>
              <a:rPr lang="es-ES" sz="2400" dirty="0">
                <a:solidFill>
                  <a:srgbClr val="FF0000"/>
                </a:solidFill>
              </a:rPr>
              <a:t>.</a:t>
            </a:r>
          </a:p>
          <a:p>
            <a:pPr lvl="1">
              <a:defRPr/>
            </a:pPr>
            <a:r>
              <a:rPr lang="es-ES" altLang="en-US" b="1" i="1" dirty="0"/>
              <a:t>AS-#</a:t>
            </a:r>
            <a:r>
              <a:rPr lang="es-ES" b="1" dirty="0"/>
              <a:t> </a:t>
            </a:r>
            <a:r>
              <a:rPr lang="es-ES" dirty="0"/>
              <a:t>funciona como ID de proceso. </a:t>
            </a:r>
          </a:p>
          <a:p>
            <a:pPr lvl="1" algn="just">
              <a:defRPr/>
            </a:pPr>
            <a:r>
              <a:rPr lang="es-ES" dirty="0"/>
              <a:t>El número del AS solo es importante para el dominio de ruteo del EIGRP.</a:t>
            </a:r>
          </a:p>
          <a:p>
            <a:pPr lvl="1" algn="just">
              <a:defRPr/>
            </a:pPr>
            <a:r>
              <a:rPr lang="es-ES" b="1" dirty="0">
                <a:solidFill>
                  <a:srgbClr val="3E8DC5"/>
                </a:solidFill>
              </a:rPr>
              <a:t>Todos los routers del dominio de ruteo del EIGRP deben usar el mismo número de AS </a:t>
            </a:r>
            <a:r>
              <a:rPr lang="es-ES" dirty="0"/>
              <a:t>(número de ID del proceso).</a:t>
            </a:r>
          </a:p>
        </p:txBody>
      </p:sp>
      <p:sp>
        <p:nvSpPr>
          <p:cNvPr id="4" name="Rectangle 2">
            <a:extLst>
              <a:ext uri="{FF2B5EF4-FFF2-40B4-BE49-F238E27FC236}">
                <a16:creationId xmlns:a16="http://schemas.microsoft.com/office/drawing/2014/main" id="{0293C5B1-F3CF-3625-D6B1-2C90C8EEF94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1843" y="520122"/>
            <a:ext cx="7937767" cy="838200"/>
          </a:xfrm>
        </p:spPr>
        <p:txBody>
          <a:bodyPr/>
          <a:lstStyle/>
          <a:p>
            <a:r>
              <a:rPr lang="es-ES" sz="1600" dirty="0"/>
              <a:t>Configurar el protocolo EIGRP</a:t>
            </a:r>
            <a:br>
              <a:rPr dirty="0"/>
            </a:br>
            <a:r>
              <a:rPr lang="es-ES" dirty="0"/>
              <a:t>Configurar EIGRP</a:t>
            </a:r>
          </a:p>
        </p:txBody>
      </p:sp>
    </p:spTree>
    <p:extLst>
      <p:ext uri="{BB962C8B-B14F-4D97-AF65-F5344CB8AC3E}">
        <p14:creationId xmlns:p14="http://schemas.microsoft.com/office/powerpoint/2010/main" val="167605847"/>
      </p:ext>
    </p:extLst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89227" y="1439025"/>
            <a:ext cx="8165545" cy="4155319"/>
          </a:xfrm>
        </p:spPr>
        <p:txBody>
          <a:bodyPr/>
          <a:lstStyle/>
          <a:p>
            <a:r>
              <a:rPr lang="es-ES" sz="1800" dirty="0"/>
              <a:t>La ID de router EIGRP se utiliza para identificar de forma única a cada router en el dominio de routing del EIGRP. </a:t>
            </a:r>
          </a:p>
          <a:p>
            <a:r>
              <a:rPr lang="es-ES" sz="1800" dirty="0"/>
              <a:t>Los </a:t>
            </a:r>
            <a:r>
              <a:rPr lang="es-ES" sz="1800" dirty="0" err="1"/>
              <a:t>routers</a:t>
            </a:r>
            <a:r>
              <a:rPr lang="es-ES" sz="1800" dirty="0"/>
              <a:t> utilizan estos tres criterios para determinar la ID de </a:t>
            </a:r>
            <a:r>
              <a:rPr lang="es-ES" sz="1800" dirty="0" err="1"/>
              <a:t>router</a:t>
            </a:r>
            <a:r>
              <a:rPr lang="es-ES" sz="1800" dirty="0"/>
              <a:t>:</a:t>
            </a:r>
            <a:endParaRPr lang="es-E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99507" y="2682476"/>
            <a:ext cx="5044493" cy="3455341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9B404ED8-61B2-0948-A385-D7542145AEA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1843" y="382962"/>
            <a:ext cx="7937767" cy="838200"/>
          </a:xfrm>
        </p:spPr>
        <p:txBody>
          <a:bodyPr/>
          <a:lstStyle/>
          <a:p>
            <a:r>
              <a:rPr lang="es-ES" sz="1600" dirty="0"/>
              <a:t>Configurar el protocolo EIGRP</a:t>
            </a:r>
            <a:br>
              <a:rPr dirty="0"/>
            </a:br>
            <a:r>
              <a:rPr lang="es-ES" dirty="0"/>
              <a:t>Configurar EIGRP</a:t>
            </a:r>
          </a:p>
        </p:txBody>
      </p:sp>
      <p:sp>
        <p:nvSpPr>
          <p:cNvPr id="6" name="Content Placeholder 1">
            <a:extLst>
              <a:ext uri="{FF2B5EF4-FFF2-40B4-BE49-F238E27FC236}">
                <a16:creationId xmlns:a16="http://schemas.microsoft.com/office/drawing/2014/main" id="{7F004101-47A5-1015-ABD5-5D7A6B8FDB5E}"/>
              </a:ext>
            </a:extLst>
          </p:cNvPr>
          <p:cNvSpPr txBox="1">
            <a:spLocks/>
          </p:cNvSpPr>
          <p:nvPr/>
        </p:nvSpPr>
        <p:spPr bwMode="auto">
          <a:xfrm>
            <a:off x="588234" y="2682476"/>
            <a:ext cx="3511273" cy="34553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1313" lvl="1" indent="-198438">
              <a:buFont typeface="+mj-lt"/>
              <a:buAutoNum type="arabicPeriod"/>
            </a:pPr>
            <a:r>
              <a:rPr lang="es-ES" sz="1600" kern="0" dirty="0"/>
              <a:t>Utilice la dirección configurada con el comando de configuración del </a:t>
            </a:r>
            <a:r>
              <a:rPr lang="es-ES" sz="1600" kern="0" dirty="0" err="1"/>
              <a:t>router</a:t>
            </a:r>
            <a:r>
              <a:rPr lang="es-ES" sz="1600" kern="0" dirty="0"/>
              <a:t> </a:t>
            </a:r>
            <a:r>
              <a:rPr lang="es-ES" sz="1600" b="1" kern="0" dirty="0" err="1"/>
              <a:t>eigrp</a:t>
            </a:r>
            <a:r>
              <a:rPr lang="es-ES" sz="1600" b="1" kern="0" dirty="0"/>
              <a:t> </a:t>
            </a:r>
            <a:r>
              <a:rPr lang="es-ES" sz="1600" b="1" kern="0" dirty="0" err="1"/>
              <a:t>router</a:t>
            </a:r>
            <a:r>
              <a:rPr lang="es-ES" sz="1600" b="1" kern="0" dirty="0"/>
              <a:t>-id </a:t>
            </a:r>
            <a:r>
              <a:rPr lang="es-ES" sz="1600" i="1" kern="0" dirty="0"/>
              <a:t>dirección ipv4</a:t>
            </a:r>
            <a:r>
              <a:rPr lang="es-ES" sz="1600" kern="0" dirty="0"/>
              <a:t>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600" kern="0" spc="-30" dirty="0"/>
              <a:t>Si la ID de </a:t>
            </a:r>
            <a:r>
              <a:rPr lang="es-ES" sz="1600" kern="0" spc="-30" dirty="0" err="1"/>
              <a:t>router</a:t>
            </a:r>
            <a:r>
              <a:rPr lang="es-ES" sz="1600" kern="0" spc="-30" dirty="0"/>
              <a:t> no está configurada, elija la dirección IPv4 más alta de cualquiera de sus interfaces </a:t>
            </a:r>
            <a:r>
              <a:rPr lang="es-ES" sz="1600" kern="0" spc="-30" dirty="0" err="1"/>
              <a:t>Loopback</a:t>
            </a:r>
            <a:r>
              <a:rPr lang="es-ES" sz="1600" kern="0" spc="-30" dirty="0"/>
              <a:t>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600" kern="0" dirty="0"/>
              <a:t>Si no se configuró ninguna interfaz </a:t>
            </a:r>
            <a:r>
              <a:rPr lang="es-ES" sz="1600" kern="0" dirty="0" err="1"/>
              <a:t>Loopback</a:t>
            </a:r>
            <a:r>
              <a:rPr lang="es-ES" sz="1600" kern="0" dirty="0"/>
              <a:t>, elija la dirección IPv4 activa más alta de cualquiera de sus interfaces físicas.</a:t>
            </a:r>
            <a:endParaRPr lang="es-ES" kern="0" dirty="0"/>
          </a:p>
        </p:txBody>
      </p:sp>
    </p:spTree>
    <p:extLst>
      <p:ext uri="{BB962C8B-B14F-4D97-AF65-F5344CB8AC3E}">
        <p14:creationId xmlns:p14="http://schemas.microsoft.com/office/powerpoint/2010/main" val="3241802207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789321" y="2263163"/>
            <a:ext cx="4094379" cy="2804539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2512" y="1728436"/>
            <a:ext cx="2390195" cy="5367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9674" y="1661080"/>
            <a:ext cx="2318632" cy="48662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72512" y="2362946"/>
            <a:ext cx="3048573" cy="3384917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6267F916-9F73-7FF6-2CC4-0E4EB287063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1843" y="371532"/>
            <a:ext cx="7937767" cy="838200"/>
          </a:xfrm>
        </p:spPr>
        <p:txBody>
          <a:bodyPr/>
          <a:lstStyle/>
          <a:p>
            <a:r>
              <a:rPr lang="es-ES" sz="1600" dirty="0"/>
              <a:t>Configurar el protocolo EIGRP</a:t>
            </a:r>
            <a:br>
              <a:rPr dirty="0"/>
            </a:br>
            <a:r>
              <a:rPr lang="es-ES" dirty="0"/>
              <a:t>Configurar EIGRP</a:t>
            </a:r>
          </a:p>
        </p:txBody>
      </p:sp>
    </p:spTree>
    <p:extLst>
      <p:ext uri="{BB962C8B-B14F-4D97-AF65-F5344CB8AC3E}">
        <p14:creationId xmlns:p14="http://schemas.microsoft.com/office/powerpoint/2010/main" val="4066825853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10323" y="1365175"/>
            <a:ext cx="8733677" cy="4926405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Use el siguiente comando de configuración para habilitar y anunciar una red en EIGRP.</a:t>
            </a:r>
          </a:p>
          <a:p>
            <a:pPr marL="220662" lvl="1" indent="0">
              <a:buNone/>
            </a:pPr>
            <a:r>
              <a:rPr lang="es-ES" sz="2400" b="1" dirty="0" err="1">
                <a:solidFill>
                  <a:srgbClr val="FF0000"/>
                </a:solidFill>
              </a:rPr>
              <a:t>network</a:t>
            </a:r>
            <a:r>
              <a:rPr lang="es-ES" sz="2400" b="1" dirty="0">
                <a:solidFill>
                  <a:srgbClr val="FF0000"/>
                </a:solidFill>
              </a:rPr>
              <a:t> </a:t>
            </a:r>
            <a:r>
              <a:rPr lang="es-ES" sz="2400" i="1" dirty="0">
                <a:solidFill>
                  <a:srgbClr val="FF0000"/>
                </a:solidFill>
              </a:rPr>
              <a:t>network-number </a:t>
            </a:r>
            <a:r>
              <a:rPr lang="es-ES" sz="2400" dirty="0">
                <a:solidFill>
                  <a:srgbClr val="FF0000"/>
                </a:solidFill>
              </a:rPr>
              <a:t>[</a:t>
            </a:r>
            <a:r>
              <a:rPr lang="es-ES" sz="2400" i="1" dirty="0" err="1">
                <a:solidFill>
                  <a:srgbClr val="FF0000"/>
                </a:solidFill>
              </a:rPr>
              <a:t>wildcard-mask</a:t>
            </a:r>
            <a:r>
              <a:rPr lang="es-ES" sz="2400" dirty="0">
                <a:solidFill>
                  <a:srgbClr val="FF0000"/>
                </a:solidFill>
              </a:rPr>
              <a:t>]</a:t>
            </a:r>
          </a:p>
          <a:p>
            <a:pPr lvl="1"/>
            <a:r>
              <a:rPr lang="es-ES" dirty="0"/>
              <a:t>Permite que las interfaces configuradas para esa dirección de red comiencen a transmitir y recibir actualizaciones de EIGRP.</a:t>
            </a:r>
          </a:p>
          <a:p>
            <a:pPr lvl="1"/>
            <a:r>
              <a:rPr lang="es-ES" dirty="0"/>
              <a:t>Se incluye la red o subred en las actualizaciones de EIGRP.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4747" y="3929380"/>
            <a:ext cx="7010399" cy="2362200"/>
          </a:xfrm>
          <a:prstGeom prst="rect">
            <a:avLst/>
          </a:prstGeom>
        </p:spPr>
      </p:pic>
      <p:sp>
        <p:nvSpPr>
          <p:cNvPr id="5" name="Rectangle 2">
            <a:extLst>
              <a:ext uri="{FF2B5EF4-FFF2-40B4-BE49-F238E27FC236}">
                <a16:creationId xmlns:a16="http://schemas.microsoft.com/office/drawing/2014/main" id="{5B0C247A-F6CD-A326-5CBB-00850C0C863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371843" y="382962"/>
            <a:ext cx="7937767" cy="838200"/>
          </a:xfrm>
        </p:spPr>
        <p:txBody>
          <a:bodyPr/>
          <a:lstStyle/>
          <a:p>
            <a:r>
              <a:rPr lang="es-ES" sz="1600" dirty="0"/>
              <a:t>Configurar el protocolo EIGRP</a:t>
            </a:r>
            <a:br>
              <a:rPr dirty="0"/>
            </a:br>
            <a:r>
              <a:rPr lang="es-ES" dirty="0"/>
              <a:t>Configurar EIGRP</a:t>
            </a:r>
          </a:p>
        </p:txBody>
      </p:sp>
    </p:spTree>
    <p:extLst>
      <p:ext uri="{BB962C8B-B14F-4D97-AF65-F5344CB8AC3E}">
        <p14:creationId xmlns:p14="http://schemas.microsoft.com/office/powerpoint/2010/main" val="1689216362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Un </a:t>
            </a:r>
            <a:r>
              <a:rPr lang="en-US" dirty="0"/>
              <a:t>⁪</a:t>
            </a:r>
            <a:r>
              <a:rPr lang="es-ES" dirty="0"/>
              <a:t>máscara de comodín es similar a una máscara de subred, pero se calcula restando </a:t>
            </a:r>
            <a:r>
              <a:rPr lang="es-ES" b="1" dirty="0"/>
              <a:t>255.255.255.255</a:t>
            </a:r>
            <a:r>
              <a:rPr lang="es-ES" dirty="0"/>
              <a:t>.</a:t>
            </a:r>
          </a:p>
          <a:p>
            <a:endParaRPr lang="es-E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27997" y="4536010"/>
            <a:ext cx="4288006" cy="633206"/>
          </a:xfrm>
          <a:prstGeom prst="rect">
            <a:avLst/>
          </a:prstGeom>
        </p:spPr>
      </p:pic>
      <p:sp>
        <p:nvSpPr>
          <p:cNvPr id="9" name="Content Placeholder 1"/>
          <p:cNvSpPr txBox="1">
            <a:spLocks/>
          </p:cNvSpPr>
          <p:nvPr/>
        </p:nvSpPr>
        <p:spPr bwMode="auto">
          <a:xfrm>
            <a:off x="943342" y="2706441"/>
            <a:ext cx="6314708" cy="14997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ES" dirty="0"/>
              <a:t>Por ejemplo, si la máscara de subred es </a:t>
            </a:r>
            <a:r>
              <a:rPr lang="es-ES" b="1" dirty="0"/>
              <a:t>255.255.255.252</a:t>
            </a:r>
            <a:r>
              <a:rPr lang="es-ES" dirty="0"/>
              <a:t>:</a:t>
            </a:r>
          </a:p>
          <a:p>
            <a:pPr marL="142875" lvl="1" indent="0">
              <a:buNone/>
            </a:pPr>
            <a:r>
              <a:rPr lang="es-ES" sz="1800" b="1" dirty="0">
                <a:solidFill>
                  <a:srgbClr val="FF0000"/>
                </a:solidFill>
              </a:rPr>
              <a:t>    </a:t>
            </a:r>
            <a:r>
              <a:rPr lang="es-E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255.255.255.255</a:t>
            </a:r>
          </a:p>
          <a:p>
            <a:pPr marL="142875" lvl="1" indent="0">
              <a:buNone/>
            </a:pPr>
            <a:r>
              <a:rPr lang="es-ES" sz="1800" b="1" u="sng" dirty="0">
                <a:solidFill>
                  <a:srgbClr val="FF0000"/>
                </a:solidFill>
                <a:latin typeface="Courier New" panose="02070309020205020404" pitchFamily="49" charset="0"/>
              </a:rPr>
              <a:t>- 255.255.255.252</a:t>
            </a:r>
            <a:r>
              <a:rPr lang="es-ES" sz="1800" b="1" dirty="0">
                <a:solidFill>
                  <a:srgbClr val="FF0000"/>
                </a:solidFill>
              </a:rPr>
              <a:t>  </a:t>
            </a:r>
          </a:p>
          <a:p>
            <a:pPr marL="142875" lvl="1" indent="0">
              <a:buNone/>
            </a:pPr>
            <a:r>
              <a:rPr lang="es-ES" sz="1800" b="1" dirty="0">
                <a:solidFill>
                  <a:srgbClr val="FF0000"/>
                </a:solidFill>
                <a:latin typeface="Courier New" panose="02070309020205020404" pitchFamily="49" charset="0"/>
              </a:rPr>
              <a:t>    0.  0.  0. 3 </a:t>
            </a:r>
            <a:r>
              <a:rPr lang="es-ES" sz="1800" b="1" dirty="0">
                <a:solidFill>
                  <a:srgbClr val="FF0000"/>
                </a:solidFill>
              </a:rPr>
              <a:t>Máscara de comodín</a:t>
            </a:r>
            <a:endParaRPr lang="es-ES" sz="1800" b="1" dirty="0">
              <a:solidFill>
                <a:srgbClr val="FF0000"/>
              </a:solidFill>
              <a:latin typeface="Courier New" panose="02070309020205020404" pitchFamily="49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9BFC090C-76A1-EF15-1176-CB04B4509DB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843" y="382962"/>
            <a:ext cx="793776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>
            <a:lvl1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6pPr>
            <a:lvl7pPr marL="9144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7pPr>
            <a:lvl8pPr marL="13716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8pPr>
            <a:lvl9pPr marL="18288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9pPr>
          </a:lstStyle>
          <a:p>
            <a:r>
              <a:rPr lang="es-ES" sz="1600" kern="0" dirty="0"/>
              <a:t>Configurar el protocolo EIGRP</a:t>
            </a:r>
            <a:br>
              <a:rPr lang="es-ES" kern="0" dirty="0"/>
            </a:br>
            <a:r>
              <a:rPr lang="es-ES" kern="0" dirty="0"/>
              <a:t>Configurar EIGRP</a:t>
            </a:r>
          </a:p>
        </p:txBody>
      </p:sp>
    </p:spTree>
    <p:extLst>
      <p:ext uri="{BB962C8B-B14F-4D97-AF65-F5344CB8AC3E}">
        <p14:creationId xmlns:p14="http://schemas.microsoft.com/office/powerpoint/2010/main" val="3673524227"/>
      </p:ext>
    </p:extLst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7" y="1583623"/>
            <a:ext cx="8382714" cy="919547"/>
          </a:xfrm>
        </p:spPr>
        <p:txBody>
          <a:bodyPr/>
          <a:lstStyle/>
          <a:p>
            <a:r>
              <a:rPr lang="es-ES" dirty="0"/>
              <a:t>Las interfaces pasivas evitan que las actualizaciones de EIGRP salgan de una interfaz de router especificada.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20133226"/>
              </p:ext>
            </p:extLst>
          </p:nvPr>
        </p:nvGraphicFramePr>
        <p:xfrm>
          <a:off x="491490" y="2432742"/>
          <a:ext cx="6777989" cy="741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77798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ES" sz="1100" b="0" dirty="0">
                          <a:solidFill>
                            <a:schemeClr val="tx1"/>
                          </a:solidFill>
                          <a:latin typeface="Courier New" panose="02070309020205020404" pitchFamily="49" charset="0"/>
                        </a:rPr>
                        <a:t>Router(config-router)#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sz="1800" b="1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</a:rPr>
                        <a:t>passive-interface </a:t>
                      </a:r>
                      <a:r>
                        <a:rPr lang="es-ES" sz="1800" b="0" i="1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</a:rPr>
                        <a:t>type number </a:t>
                      </a:r>
                      <a:r>
                        <a:rPr lang="es-ES" sz="1800" b="1" dirty="0">
                          <a:solidFill>
                            <a:srgbClr val="FF0000"/>
                          </a:solidFill>
                          <a:latin typeface="Courier New" panose="02070309020205020404" pitchFamily="49" charset="0"/>
                        </a:rPr>
                        <a:t>[default]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1491" y="3479276"/>
            <a:ext cx="4362450" cy="457200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0AD12DB5-5090-B936-A43E-174CDACE2D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843" y="382962"/>
            <a:ext cx="793776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>
            <a:lvl1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6pPr>
            <a:lvl7pPr marL="9144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7pPr>
            <a:lvl8pPr marL="13716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8pPr>
            <a:lvl9pPr marL="18288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9pPr>
          </a:lstStyle>
          <a:p>
            <a:r>
              <a:rPr lang="es-ES" sz="1600" kern="0" dirty="0"/>
              <a:t>Configurar el protocolo EIGRP</a:t>
            </a:r>
            <a:br>
              <a:rPr lang="es-ES" kern="0" dirty="0"/>
            </a:br>
            <a:r>
              <a:rPr lang="es-ES" kern="0" dirty="0"/>
              <a:t>Configurar EIGRP</a:t>
            </a:r>
          </a:p>
        </p:txBody>
      </p:sp>
      <p:sp>
        <p:nvSpPr>
          <p:cNvPr id="8" name="Content Placeholder 1">
            <a:extLst>
              <a:ext uri="{FF2B5EF4-FFF2-40B4-BE49-F238E27FC236}">
                <a16:creationId xmlns:a16="http://schemas.microsoft.com/office/drawing/2014/main" id="{00F1105E-3D6F-6F18-F59A-52637B9EC92B}"/>
              </a:ext>
            </a:extLst>
          </p:cNvPr>
          <p:cNvSpPr txBox="1">
            <a:spLocks/>
          </p:cNvSpPr>
          <p:nvPr/>
        </p:nvSpPr>
        <p:spPr bwMode="auto">
          <a:xfrm>
            <a:off x="144067" y="4276420"/>
            <a:ext cx="8485583" cy="14679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r>
              <a:rPr lang="es-ES" kern="0" dirty="0"/>
              <a:t>Establezca una interfaz específica o todas las interfaces de </a:t>
            </a:r>
            <a:r>
              <a:rPr lang="es-ES" kern="0" dirty="0" err="1"/>
              <a:t>router</a:t>
            </a:r>
            <a:r>
              <a:rPr lang="es-ES" kern="0" dirty="0"/>
              <a:t> como pasivas.</a:t>
            </a:r>
          </a:p>
          <a:p>
            <a:pPr lvl="1"/>
            <a:r>
              <a:rPr lang="es-ES" kern="0" dirty="0"/>
              <a:t>Las actualizaciones de ruteo de un vecino se ignoran.</a:t>
            </a:r>
          </a:p>
        </p:txBody>
      </p:sp>
    </p:spTree>
    <p:extLst>
      <p:ext uri="{BB962C8B-B14F-4D97-AF65-F5344CB8AC3E}">
        <p14:creationId xmlns:p14="http://schemas.microsoft.com/office/powerpoint/2010/main" val="1691807229"/>
      </p:ext>
    </p:extLst>
  </p:cSld>
  <p:clrMapOvr>
    <a:masterClrMapping/>
  </p:clrMapOvr>
  <p:transition spd="med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ES" dirty="0"/>
              <a:t>Use el comando </a:t>
            </a:r>
            <a:r>
              <a:rPr lang="es-ES" b="1" dirty="0">
                <a:solidFill>
                  <a:srgbClr val="FF0000"/>
                </a:solidFill>
              </a:rPr>
              <a:t>show ip eigrp neighbors</a:t>
            </a:r>
            <a:r>
              <a:rPr lang="es-ES" dirty="0">
                <a:solidFill>
                  <a:srgbClr val="FF0000"/>
                </a:solidFill>
              </a:rPr>
              <a:t> </a:t>
            </a:r>
            <a:r>
              <a:rPr lang="es-ES" dirty="0"/>
              <a:t>para ver la tabla de vecinos y verificar que el EIGRP haya establecido una adyacencia con sus vecinos. </a:t>
            </a:r>
          </a:p>
          <a:p>
            <a:pPr lvl="1"/>
            <a:r>
              <a:rPr lang="es-ES" dirty="0"/>
              <a:t>El resultado muestra una lista de cada vecino adyacente.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8659" y="3335841"/>
            <a:ext cx="5826681" cy="2888987"/>
          </a:xfrm>
          <a:prstGeom prst="rect">
            <a:avLst/>
          </a:prstGeom>
        </p:spPr>
      </p:pic>
      <p:sp>
        <p:nvSpPr>
          <p:cNvPr id="4" name="Rectangle 2">
            <a:extLst>
              <a:ext uri="{FF2B5EF4-FFF2-40B4-BE49-F238E27FC236}">
                <a16:creationId xmlns:a16="http://schemas.microsoft.com/office/drawing/2014/main" id="{7BE90331-807E-BCDE-13A5-5769D50E083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109" y="475126"/>
            <a:ext cx="793776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>
            <a:lvl1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6pPr>
            <a:lvl7pPr marL="9144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7pPr>
            <a:lvl8pPr marL="13716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8pPr>
            <a:lvl9pPr marL="18288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9pPr>
          </a:lstStyle>
          <a:p>
            <a:r>
              <a:rPr lang="es-ES" sz="1600" kern="0" dirty="0"/>
              <a:t>Configurar el protocolo EIGRP</a:t>
            </a:r>
            <a:br>
              <a:rPr lang="es-ES" kern="0" dirty="0"/>
            </a:br>
            <a:r>
              <a:rPr lang="es-ES" kern="0" dirty="0"/>
              <a:t>Verificar EIGRP</a:t>
            </a:r>
          </a:p>
        </p:txBody>
      </p:sp>
    </p:spTree>
    <p:extLst>
      <p:ext uri="{BB962C8B-B14F-4D97-AF65-F5344CB8AC3E}">
        <p14:creationId xmlns:p14="http://schemas.microsoft.com/office/powerpoint/2010/main" val="1143498887"/>
      </p:ext>
    </p:extLst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5036949" y="1217557"/>
            <a:ext cx="4052611" cy="4507989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6" y="1656195"/>
            <a:ext cx="4892883" cy="4155319"/>
          </a:xfrm>
        </p:spPr>
        <p:txBody>
          <a:bodyPr/>
          <a:lstStyle/>
          <a:p>
            <a:r>
              <a:rPr lang="es-ES" sz="1400" dirty="0"/>
              <a:t>El comando </a:t>
            </a:r>
            <a:r>
              <a:rPr lang="es-ES" sz="1400" b="1" dirty="0">
                <a:solidFill>
                  <a:srgbClr val="FF0000"/>
                </a:solidFill>
              </a:rPr>
              <a:t>show ip protocols</a:t>
            </a:r>
            <a:r>
              <a:rPr lang="es-ES" sz="1400" dirty="0">
                <a:solidFill>
                  <a:srgbClr val="FF0000"/>
                </a:solidFill>
              </a:rPr>
              <a:t> </a:t>
            </a:r>
            <a:r>
              <a:rPr lang="es-ES" sz="1400" dirty="0"/>
              <a:t>es útil para identificar los parámetros y demás información acerca del estado actual de cualquier proceso activo de protocolo de routing IPv4 configurado en el router. </a:t>
            </a:r>
          </a:p>
          <a:p>
            <a:r>
              <a:rPr lang="es-ES" sz="1400" dirty="0"/>
              <a:t>Por ejemplo, en la salida de comando en la figura: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200" dirty="0"/>
              <a:t>El EIGRP es un protocolo de routing dinámico activo en el R1, configurado con el número de sistema autónomo 1.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200" dirty="0"/>
              <a:t>El ID de router EIGRP del R1 es 1.1.1.1.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200" dirty="0"/>
              <a:t>Las distancias administrativas del EIGRP en el R1 son AD interna de 90 y externa de 170 (valores predeterminados).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200" dirty="0"/>
              <a:t>De manera predeterminada, el EIGRP no resume redes automáticamente. Las subredes se incluyen en las actualizaciones de routing.</a:t>
            </a:r>
          </a:p>
          <a:p>
            <a:pPr marL="341313" lvl="1" indent="-198438">
              <a:buFont typeface="+mj-lt"/>
              <a:buAutoNum type="arabicPeriod"/>
            </a:pPr>
            <a:r>
              <a:rPr lang="es-ES" sz="1200" dirty="0"/>
              <a:t>Las adyacencias de EIGRP vecinos que el R1 tiene con otros routers se utilizan para recibir actualizaciones de routing del EIGRP.</a:t>
            </a:r>
          </a:p>
          <a:p>
            <a:endParaRPr lang="es-ES" sz="1400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57309" y="1309974"/>
            <a:ext cx="3952109" cy="32273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60938" y="4150395"/>
            <a:ext cx="3195005" cy="1504264"/>
          </a:xfrm>
          <a:prstGeom prst="rect">
            <a:avLst/>
          </a:prstGeom>
        </p:spPr>
      </p:pic>
      <p:sp>
        <p:nvSpPr>
          <p:cNvPr id="7" name="Rectangle 2">
            <a:extLst>
              <a:ext uri="{FF2B5EF4-FFF2-40B4-BE49-F238E27FC236}">
                <a16:creationId xmlns:a16="http://schemas.microsoft.com/office/drawing/2014/main" id="{A5EE71A6-FE81-8D9A-9BB4-39B04EE8A4B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109" y="475126"/>
            <a:ext cx="793776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>
            <a:lvl1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6pPr>
            <a:lvl7pPr marL="9144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7pPr>
            <a:lvl8pPr marL="13716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8pPr>
            <a:lvl9pPr marL="18288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9pPr>
          </a:lstStyle>
          <a:p>
            <a:r>
              <a:rPr lang="es-ES" sz="1600" kern="0" dirty="0"/>
              <a:t>Configurar el protocolo EIGRP</a:t>
            </a:r>
            <a:br>
              <a:rPr lang="es-ES" kern="0" dirty="0"/>
            </a:br>
            <a:r>
              <a:rPr lang="es-ES" kern="0" dirty="0"/>
              <a:t>Verificar EIGRP</a:t>
            </a:r>
          </a:p>
        </p:txBody>
      </p:sp>
    </p:spTree>
    <p:extLst>
      <p:ext uri="{BB962C8B-B14F-4D97-AF65-F5344CB8AC3E}">
        <p14:creationId xmlns:p14="http://schemas.microsoft.com/office/powerpoint/2010/main" val="1088739287"/>
      </p:ext>
    </p:extLst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518" y="2230046"/>
            <a:ext cx="2583202" cy="2028789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6082" y="3516450"/>
            <a:ext cx="3102305" cy="196246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51898" y="1111891"/>
            <a:ext cx="2994775" cy="206999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968700" y="3516449"/>
            <a:ext cx="3005527" cy="191945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FE28CF0D-DB61-D19A-6288-F02290A9F2B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3109" y="463696"/>
            <a:ext cx="793776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o="urn:schemas-microsoft-com:office:office" xmlns:v="urn:schemas-microsoft-com:vml" xmlns:wp="http://schemas.openxmlformats.org/drawingml/2006/powerpointprocessingDrawing" xmlns:wne="http://schemas.microsoft.com/office/powerpoint/2006/powerpointml" xmlns:cdr="http://schemas.openxmlformats.org/drawingml/2006/chartDrawing" xmlns:dgm="http://schemas.openxmlformats.org/drawingml/2006/diagram" xmlns:c="http://schemas.openxmlformats.org/drawingml/2006/chart" xmlns:a14="http://schemas.microsoft.com/office/drawing/2010/main" xmlns:mc="http://schemas.openxmlformats.org/markup-compatibility/2006" xmlns:ma14="http://schemas.microsoft.com/office/mac/drawingml/2011/main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>
            <a:lvl1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+mj-lt"/>
                <a:ea typeface="ＭＳ Ｐゴシック" charset="0"/>
                <a:cs typeface="ＭＳ Ｐゴシック" charset="0"/>
              </a:defRPr>
            </a:lvl1pPr>
            <a:lvl2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2pPr>
            <a:lvl3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3pPr>
            <a:lvl4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4pPr>
            <a:lvl5pPr algn="l" defTabSz="814388" rtl="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  <a:ea typeface="ＭＳ Ｐゴシック" charset="0"/>
                <a:cs typeface="ＭＳ Ｐゴシック" charset="0"/>
              </a:defRPr>
            </a:lvl5pPr>
            <a:lvl6pPr marL="4572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6pPr>
            <a:lvl7pPr marL="9144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7pPr>
            <a:lvl8pPr marL="13716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8pPr>
            <a:lvl9pPr marL="1828800" algn="l" defTabSz="814388" rtl="0" eaLnBrk="1" fontAlgn="base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3200" b="1">
                <a:solidFill>
                  <a:srgbClr val="708CA1"/>
                </a:solidFill>
                <a:latin typeface="Arial" charset="0"/>
              </a:defRPr>
            </a:lvl9pPr>
          </a:lstStyle>
          <a:p>
            <a:r>
              <a:rPr lang="es-ES" sz="1600" kern="0" dirty="0"/>
              <a:t>Configurar el protocolo EIGRP</a:t>
            </a:r>
            <a:br>
              <a:rPr lang="es-ES" kern="0" dirty="0"/>
            </a:br>
            <a:r>
              <a:rPr lang="es-ES" kern="0" dirty="0"/>
              <a:t>Verificar EIGRP</a:t>
            </a:r>
          </a:p>
        </p:txBody>
      </p:sp>
    </p:spTree>
    <p:extLst>
      <p:ext uri="{BB962C8B-B14F-4D97-AF65-F5344CB8AC3E}">
        <p14:creationId xmlns:p14="http://schemas.microsoft.com/office/powerpoint/2010/main" val="1316860933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85445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RIPv2 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692449"/>
      </p:ext>
    </p:extLst>
  </p:cSld>
  <p:clrMapOvr>
    <a:masterClrMapping/>
  </p:clrMapOvr>
  <p:transition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05160" y="1396559"/>
            <a:ext cx="8772157" cy="4926405"/>
          </a:xfrm>
        </p:spPr>
        <p:txBody>
          <a:bodyPr/>
          <a:lstStyle/>
          <a:p>
            <a:r>
              <a:rPr lang="es-ES" sz="1600" dirty="0"/>
              <a:t>El EIGRP utiliza una métrica compuesta que puede basarse en las siguientes métricas:</a:t>
            </a:r>
          </a:p>
          <a:p>
            <a:pPr lvl="1"/>
            <a:r>
              <a:rPr lang="es-ES" sz="1600" b="1" dirty="0"/>
              <a:t>Ancho de banda</a:t>
            </a:r>
            <a:r>
              <a:rPr lang="es-ES" sz="1600" dirty="0"/>
              <a:t>: el ancho de banda más bajo entre el origen y el destino. </a:t>
            </a:r>
          </a:p>
          <a:p>
            <a:pPr lvl="1"/>
            <a:r>
              <a:rPr lang="es-ES" sz="1600" b="1" dirty="0"/>
              <a:t>Demora</a:t>
            </a:r>
            <a:r>
              <a:rPr lang="es-ES" sz="1600" dirty="0"/>
              <a:t>: la demora de la interfaz acumulativa a lo largo de la ruta.</a:t>
            </a:r>
          </a:p>
          <a:p>
            <a:pPr lvl="1"/>
            <a:r>
              <a:rPr lang="es-ES" sz="1600" b="1" dirty="0"/>
              <a:t>Confiabilidad</a:t>
            </a:r>
            <a:r>
              <a:rPr lang="es-ES" sz="1600" dirty="0"/>
              <a:t>: (opcional) la peor confiabilidad entre el origen y el destino.</a:t>
            </a:r>
          </a:p>
          <a:p>
            <a:pPr lvl="1"/>
            <a:r>
              <a:rPr lang="es-ES" sz="1600" b="1" dirty="0"/>
              <a:t>Carga</a:t>
            </a:r>
            <a:r>
              <a:rPr lang="es-ES" sz="1600" dirty="0"/>
              <a:t>: (opcional) la peor carga en un enlace entre el origen y el destino.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600" dirty="0"/>
              <a:t>Funcionamiento del EIGRP</a:t>
            </a:r>
            <a:br/>
            <a:r>
              <a:rPr lang="es-ES"/>
              <a:t>Métrica del EIGRP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19718" y="3595394"/>
            <a:ext cx="5041420" cy="1589178"/>
          </a:xfrm>
          <a:prstGeom prst="rect">
            <a:avLst/>
          </a:prstGeom>
          <a:ln>
            <a:noFill/>
          </a:ln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47041" y="5421601"/>
            <a:ext cx="1544502" cy="1146880"/>
          </a:xfrm>
          <a:prstGeom prst="rect">
            <a:avLst/>
          </a:prstGeom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9718" y="5421601"/>
            <a:ext cx="4407853" cy="308176"/>
          </a:xfrm>
          <a:prstGeom prst="rect">
            <a:avLst/>
          </a:prstGeom>
        </p:spPr>
      </p:pic>
      <p:sp>
        <p:nvSpPr>
          <p:cNvPr id="10" name="Content Placeholder 1"/>
          <p:cNvSpPr txBox="1">
            <a:spLocks/>
          </p:cNvSpPr>
          <p:nvPr/>
        </p:nvSpPr>
        <p:spPr bwMode="auto">
          <a:xfrm>
            <a:off x="205161" y="3317930"/>
            <a:ext cx="3517754" cy="1058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182880" bIns="45720" numCol="1" anchor="t" anchorCtr="0" compatLnSpc="1">
            <a:prstTxWarp prst="textNoShape">
              <a:avLst/>
            </a:prstTxWarp>
          </a:bodyPr>
          <a:lstStyle>
            <a:lvl1pPr marL="169863" indent="-169863" algn="l" defTabSz="684213" rtl="0" eaLnBrk="1" fontAlgn="base" hangingPunct="1">
              <a:lnSpc>
                <a:spcPct val="100000"/>
              </a:lnSpc>
              <a:spcBef>
                <a:spcPts val="600"/>
              </a:spcBef>
              <a:spcAft>
                <a:spcPts val="600"/>
              </a:spcAft>
              <a:buClr>
                <a:schemeClr val="tx2"/>
              </a:buClr>
              <a:buSzPct val="90000"/>
              <a:buFont typeface="Wingdings" panose="05000000000000000000" pitchFamily="2" charset="2"/>
              <a:buChar char="§"/>
              <a:defRPr lang="en-US" sz="15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1pPr>
            <a:lvl2pPr marL="358775" indent="-215900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Clr>
                <a:schemeClr val="tx2"/>
              </a:buClr>
              <a:buFont typeface="Arial" charset="0"/>
              <a:buChar char="•"/>
              <a:defRPr lang="en-US" sz="14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2pPr>
            <a:lvl3pPr marL="431800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2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3pPr>
            <a:lvl4pPr marL="503238" indent="-169863" algn="l" defTabSz="684213" rtl="0" eaLnBrk="1" fontAlgn="base" hangingPunct="1">
              <a:lnSpc>
                <a:spcPct val="100000"/>
              </a:lnSpc>
              <a:spcBef>
                <a:spcPts val="300"/>
              </a:spcBef>
              <a:spcAft>
                <a:spcPts val="300"/>
              </a:spcAft>
              <a:buFont typeface="Arial" charset="0"/>
              <a:buChar char="•"/>
              <a:defRPr lang="en-US" sz="1100" kern="1200">
                <a:solidFill>
                  <a:srgbClr val="000000"/>
                </a:solidFill>
                <a:latin typeface="+mn-lt"/>
                <a:ea typeface="ＭＳ Ｐゴシック" charset="0"/>
                <a:cs typeface="CiscoSans"/>
              </a:defRPr>
            </a:lvl4pPr>
            <a:lvl5pPr marL="574675" indent="-169863" algn="l" defTabSz="684213" rtl="0" eaLnBrk="1" fontAlgn="base" hangingPunct="1">
              <a:lnSpc>
                <a:spcPct val="95000"/>
              </a:lnSpc>
              <a:spcBef>
                <a:spcPts val="625"/>
              </a:spcBef>
              <a:spcAft>
                <a:spcPct val="0"/>
              </a:spcAft>
              <a:buFont typeface="Arial" charset="0"/>
              <a:buChar char="•"/>
              <a:defRPr lang="en-US" sz="1100" kern="1200" dirty="0">
                <a:solidFill>
                  <a:schemeClr val="tx1"/>
                </a:solidFill>
                <a:latin typeface="+mn-lt"/>
                <a:ea typeface="ＭＳ Ｐゴシック" charset="0"/>
                <a:cs typeface="CiscoSans"/>
              </a:defRPr>
            </a:lvl5pPr>
            <a:lvl6pPr marL="863856" indent="-171445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9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35844" indent="-171422" algn="l" defTabSz="685777" rtl="0" eaLnBrk="1" latinLnBrk="0" hangingPunct="1">
              <a:spcBef>
                <a:spcPts val="600"/>
              </a:spcBef>
              <a:buFont typeface="Arial" pitchFamily="34" charset="0"/>
              <a:buChar char="•"/>
              <a:defRPr sz="8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220" indent="0" algn="l" defTabSz="685777" rtl="0" eaLnBrk="1" latinLnBrk="0" hangingPunct="1">
              <a:spcBef>
                <a:spcPct val="20000"/>
              </a:spcBef>
              <a:buFont typeface="Arial" pitchFamily="34" charset="0"/>
              <a:buNone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553" indent="-171445" algn="l" defTabSz="685777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s-ES" sz="1600" dirty="0"/>
              <a:t>La fórmula de métrica compuesta del EIGRP consta de ponderaciones de métricas con valores de K1 a K5.</a:t>
            </a:r>
          </a:p>
          <a:p>
            <a:pPr lvl="1"/>
            <a:r>
              <a:rPr lang="es-ES" sz="1600" dirty="0"/>
              <a:t>K1 representa el ancho de banda, K3 la demora, K4 la carga y K5 la confiabilidad. </a:t>
            </a:r>
          </a:p>
        </p:txBody>
      </p:sp>
    </p:spTree>
    <p:extLst>
      <p:ext uri="{BB962C8B-B14F-4D97-AF65-F5344CB8AC3E}">
        <p14:creationId xmlns:p14="http://schemas.microsoft.com/office/powerpoint/2010/main" val="2360343215"/>
      </p:ext>
    </p:extLst>
  </p:cSld>
  <p:clrMapOvr>
    <a:masterClrMapping/>
  </p:clrMapOvr>
  <p:transition spd="med">
    <p:wipe dir="r"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44066" y="1656195"/>
            <a:ext cx="4068705" cy="1849005"/>
          </a:xfrm>
        </p:spPr>
        <p:txBody>
          <a:bodyPr/>
          <a:lstStyle/>
          <a:p>
            <a:r>
              <a:rPr lang="es-ES" sz="2000" dirty="0"/>
              <a:t>Use el comando </a:t>
            </a:r>
            <a:r>
              <a:rPr lang="es-ES" sz="2000" b="1" dirty="0"/>
              <a:t>show interfaces</a:t>
            </a:r>
            <a:r>
              <a:rPr lang="es-ES" sz="2000" dirty="0"/>
              <a:t> para examinar los valores que se utilizan para el ancho de banda, la demora, la confiabilidad y la carga. 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600" dirty="0"/>
              <a:t>Funcionamiento del EIGRP</a:t>
            </a:r>
            <a:br/>
            <a:r>
              <a:rPr lang="es-ES"/>
              <a:t>Métrica del EIGRP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12771" y="1963417"/>
            <a:ext cx="4627019" cy="3691665"/>
          </a:xfrm>
          <a:prstGeom prst="rect">
            <a:avLst/>
          </a:prstGeom>
        </p:spPr>
      </p:pic>
      <p:sp>
        <p:nvSpPr>
          <p:cNvPr id="5" name="Rectangle 4"/>
          <p:cNvSpPr/>
          <p:nvPr/>
        </p:nvSpPr>
        <p:spPr>
          <a:xfrm>
            <a:off x="459939" y="3423082"/>
            <a:ext cx="3611132" cy="2232000"/>
          </a:xfrm>
          <a:prstGeom prst="rect">
            <a:avLst/>
          </a:prstGeom>
          <a:solidFill>
            <a:srgbClr val="C00000"/>
          </a:solidFill>
          <a:ln/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s-ES" sz="1200" b="1" dirty="0">
                <a:solidFill>
                  <a:srgbClr val="FFFF00"/>
                </a:solidFill>
              </a:rPr>
              <a:t>BW</a:t>
            </a:r>
            <a:r>
              <a:rPr lang="es-ES" sz="1200" dirty="0"/>
              <a:t>: ancho de banda de la interfaz (en kb/s).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s-ES" sz="1200" b="1" dirty="0">
                <a:solidFill>
                  <a:srgbClr val="FFFF00"/>
                </a:solidFill>
              </a:rPr>
              <a:t>DLY</a:t>
            </a:r>
            <a:r>
              <a:rPr lang="es-ES" sz="1200" dirty="0"/>
              <a:t>: demora de la interfaz (en microsegundos).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s-ES" sz="1200" b="1" dirty="0">
                <a:solidFill>
                  <a:srgbClr val="FFFF00"/>
                </a:solidFill>
              </a:rPr>
              <a:t>Confiabilidad</a:t>
            </a:r>
            <a:r>
              <a:rPr lang="es-ES" sz="1200" dirty="0"/>
              <a:t>: confiabilidad de la interfaz expresada como fracción de 255 (255/255 es la confiabilidad del 100 %).</a:t>
            </a:r>
          </a:p>
          <a:p>
            <a:pPr marL="171450" indent="-1714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s-ES" sz="1200" b="1" dirty="0">
                <a:solidFill>
                  <a:srgbClr val="FFFF00"/>
                </a:solidFill>
              </a:rPr>
              <a:t>Txload, Rxload</a:t>
            </a:r>
            <a:r>
              <a:rPr lang="es-ES" sz="1200" dirty="0"/>
              <a:t>: carga transmitida y recibida a través de la interfaz expresada como fracción de 255 (255/255 es completamente saturada), calculada como un promedio exponencial durante cinco minutos.</a:t>
            </a:r>
          </a:p>
        </p:txBody>
      </p:sp>
    </p:spTree>
    <p:extLst>
      <p:ext uri="{BB962C8B-B14F-4D97-AF65-F5344CB8AC3E}">
        <p14:creationId xmlns:p14="http://schemas.microsoft.com/office/powerpoint/2010/main" val="497034490"/>
      </p:ext>
    </p:extLst>
  </p:cSld>
  <p:clrMapOvr>
    <a:masterClrMapping/>
  </p:clrMapOvr>
  <p:transition spd="med">
    <p:wipe dir="r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60346" y="1406848"/>
            <a:ext cx="5892111" cy="4155319"/>
          </a:xfrm>
        </p:spPr>
        <p:txBody>
          <a:bodyPr/>
          <a:lstStyle/>
          <a:p>
            <a:r>
              <a:rPr lang="es-ES" sz="1600" dirty="0"/>
              <a:t>Utilice el siguiente comando del modo de configuración de interfaz para modificar la métrica de ancho de banda:</a:t>
            </a:r>
          </a:p>
          <a:p>
            <a:pPr lvl="1"/>
            <a:r>
              <a:rPr lang="es-ES" sz="1600" dirty="0"/>
              <a:t>Router(config-if)# </a:t>
            </a:r>
            <a:r>
              <a:rPr lang="es-ES" sz="1600" b="1" dirty="0"/>
              <a:t>bandwidth </a:t>
            </a:r>
            <a:r>
              <a:rPr lang="es-ES" sz="1600" i="1" dirty="0"/>
              <a:t>kilobits-bandwidth-value</a:t>
            </a:r>
            <a:r>
              <a:rPr lang="es-ES" sz="1600" dirty="0"/>
              <a:t>.</a:t>
            </a:r>
          </a:p>
          <a:p>
            <a:r>
              <a:rPr lang="es-ES" sz="1600" dirty="0"/>
              <a:t>Use el comando </a:t>
            </a:r>
            <a:r>
              <a:rPr lang="es-ES" sz="1600" b="1" dirty="0"/>
              <a:t>show interfaces</a:t>
            </a:r>
            <a:r>
              <a:rPr lang="es-ES" sz="1600" dirty="0"/>
              <a:t> para verificar los cambios en el ancho de banda.</a:t>
            </a:r>
          </a:p>
        </p:txBody>
      </p:sp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600" dirty="0"/>
              <a:t>Funcionamiento del EIGRP</a:t>
            </a:r>
            <a:br/>
            <a:r>
              <a:rPr lang="es-ES"/>
              <a:t>Métrica del EIGRP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7551" y="3022894"/>
            <a:ext cx="3904177" cy="273902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13195" y="5870674"/>
            <a:ext cx="2381497" cy="47065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94692" y="1562836"/>
            <a:ext cx="2664015" cy="100429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19640" y="5859573"/>
            <a:ext cx="2646385" cy="458849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2750" y="3135085"/>
            <a:ext cx="3442632" cy="125342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42750" y="4588263"/>
            <a:ext cx="3446920" cy="1253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755928"/>
      </p:ext>
    </p:extLst>
  </p:cSld>
  <p:clrMapOvr>
    <a:masterClrMapping/>
  </p:clrMapOvr>
  <p:transition spd="med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8400" y="493200"/>
            <a:ext cx="8456613" cy="871200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 RIP</a:t>
            </a:r>
            <a:br>
              <a:rPr dirty="0"/>
            </a:br>
            <a:r>
              <a:rPr lang="es-ES" sz="2800" dirty="0"/>
              <a:t>Modo de configuración RIP de un router</a:t>
            </a:r>
          </a:p>
        </p:txBody>
      </p:sp>
      <p:pic>
        <p:nvPicPr>
          <p:cNvPr id="2150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7859" y="1828799"/>
            <a:ext cx="6111813" cy="15657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1507" name="Picture 3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985026" y="3598585"/>
            <a:ext cx="4827898" cy="293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46335816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8400" y="493200"/>
            <a:ext cx="8456613" cy="885372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 RIP</a:t>
            </a:r>
            <a:br>
              <a:rPr dirty="0"/>
            </a:br>
            <a:r>
              <a:rPr lang="es-ES" sz="2800" dirty="0"/>
              <a:t>Verificar el ruteo RIP</a:t>
            </a:r>
          </a:p>
        </p:txBody>
      </p:sp>
      <p:pic>
        <p:nvPicPr>
          <p:cNvPr id="22530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48191" y="1517531"/>
            <a:ext cx="3828639" cy="3822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1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394014" y="4609832"/>
            <a:ext cx="4171950" cy="20002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3">
            <a:extLst>
              <a:ext uri="{FF2B5EF4-FFF2-40B4-BE49-F238E27FC236}">
                <a16:creationId xmlns:a16="http://schemas.microsoft.com/office/drawing/2014/main" id="{8F6D4568-04C0-43AF-9D84-79E8C091ED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76830" y="1525704"/>
            <a:ext cx="4827898" cy="293699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950508862"/>
      </p:ext>
    </p:extLst>
  </p:cSld>
  <p:clrMapOvr>
    <a:masterClrMapping/>
  </p:clrMapOvr>
  <p:transition spd="med">
    <p:wipe dir="r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8400" y="493200"/>
            <a:ext cx="8456613" cy="885372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 RIP</a:t>
            </a:r>
            <a:br>
              <a:rPr dirty="0"/>
            </a:br>
            <a:r>
              <a:rPr lang="es-ES" sz="2800" dirty="0"/>
              <a:t>Habilitar y verificar RIPv2</a:t>
            </a:r>
          </a:p>
        </p:txBody>
      </p:sp>
      <p:pic>
        <p:nvPicPr>
          <p:cNvPr id="2355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1533211" y="1472631"/>
            <a:ext cx="6077578" cy="53853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20176112"/>
      </p:ext>
    </p:extLst>
  </p:cSld>
  <p:clrMapOvr>
    <a:masterClrMapping/>
  </p:clrMapOvr>
  <p:transition spd="med">
    <p:wipe dir="r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9725" y="493200"/>
            <a:ext cx="8456613" cy="871538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 RIP</a:t>
            </a:r>
            <a:br>
              <a:rPr dirty="0"/>
            </a:br>
            <a:r>
              <a:rPr lang="es-ES" sz="2800" dirty="0"/>
              <a:t>Deshabilitar la sumarización automática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84178" y="1459743"/>
            <a:ext cx="8959821" cy="6942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ts val="2500"/>
              </a:lnSpc>
              <a:spcBef>
                <a:spcPts val="600"/>
              </a:spcBef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1500" dirty="0">
                <a:latin typeface="+mn-lt"/>
              </a:rPr>
              <a:t>En forma similar a RIPv1, RIPv2 resume automáticamente las redes principales de manera predeterminada.</a:t>
            </a:r>
            <a:endParaRPr lang="es-ES" sz="1500" dirty="0"/>
          </a:p>
        </p:txBody>
      </p:sp>
      <p:pic>
        <p:nvPicPr>
          <p:cNvPr id="2" name="Imagen 1">
            <a:extLst>
              <a:ext uri="{FF2B5EF4-FFF2-40B4-BE49-F238E27FC236}">
                <a16:creationId xmlns:a16="http://schemas.microsoft.com/office/drawing/2014/main" id="{07A95280-3436-43CB-9AC9-5C2D40A794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9062" y="1920815"/>
            <a:ext cx="3560760" cy="4382919"/>
          </a:xfrm>
          <a:prstGeom prst="rect">
            <a:avLst/>
          </a:prstGeom>
        </p:spPr>
      </p:pic>
      <p:sp>
        <p:nvSpPr>
          <p:cNvPr id="6" name="TextBox 4">
            <a:extLst>
              <a:ext uri="{FF2B5EF4-FFF2-40B4-BE49-F238E27FC236}">
                <a16:creationId xmlns:a16="http://schemas.microsoft.com/office/drawing/2014/main" id="{C4FAFF53-8C63-42F1-ACA0-8BA6C1EFDA27}"/>
              </a:ext>
            </a:extLst>
          </p:cNvPr>
          <p:cNvSpPr txBox="1"/>
          <p:nvPr/>
        </p:nvSpPr>
        <p:spPr>
          <a:xfrm>
            <a:off x="184178" y="2198508"/>
            <a:ext cx="5214884" cy="41052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l">
              <a:lnSpc>
                <a:spcPts val="2500"/>
              </a:lnSpc>
              <a:spcBef>
                <a:spcPts val="600"/>
              </a:spcBef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1500" dirty="0">
                <a:latin typeface="+mn-lt"/>
              </a:rPr>
              <a:t>Para modificar el comportamiento predeterminado de sumarización automática de RIPv2, utilice el comando</a:t>
            </a:r>
            <a:r>
              <a:rPr lang="es-ES" sz="1500" b="1" dirty="0">
                <a:latin typeface="+mn-lt"/>
              </a:rPr>
              <a:t> no auto-summary</a:t>
            </a:r>
            <a:r>
              <a:rPr lang="es-ES" sz="1500" dirty="0">
                <a:latin typeface="+mn-lt"/>
              </a:rPr>
              <a:t>. Este comando no tiene ningún efecto cuando se utiliza RIPv1.</a:t>
            </a:r>
          </a:p>
          <a:p>
            <a:pPr marL="342900" indent="-342900" algn="l">
              <a:lnSpc>
                <a:spcPts val="2500"/>
              </a:lnSpc>
              <a:spcBef>
                <a:spcPts val="600"/>
              </a:spcBef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1500" dirty="0">
                <a:latin typeface="+mn-lt"/>
              </a:rPr>
              <a:t>Cuando se deshabilita la sumarización automática, RIPv2 ya no resume las redes a su dirección con clase en routers fronterizos. RIPv2 ahora incluye todas las subredes y sus máscaras correspondientes en sus actualizaciones de ruteo. </a:t>
            </a:r>
          </a:p>
          <a:p>
            <a:pPr marL="342900" indent="-342900" algn="l">
              <a:lnSpc>
                <a:spcPts val="2500"/>
              </a:lnSpc>
              <a:spcBef>
                <a:spcPts val="600"/>
              </a:spcBef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1500" dirty="0">
                <a:latin typeface="+mn-lt"/>
              </a:rPr>
              <a:t>El comando</a:t>
            </a:r>
            <a:r>
              <a:rPr lang="es-ES" sz="1500" b="1" dirty="0">
                <a:latin typeface="+mn-lt"/>
              </a:rPr>
              <a:t> show ip protocols </a:t>
            </a:r>
            <a:r>
              <a:rPr lang="es-ES" sz="1500" dirty="0">
                <a:latin typeface="+mn-lt"/>
              </a:rPr>
              <a:t>ahora indica que la sumarización automática de redes no tiene efecto.</a:t>
            </a:r>
          </a:p>
          <a:p>
            <a:pPr marL="342900" indent="-342900" algn="l"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7908114"/>
      </p:ext>
    </p:extLst>
  </p:cSld>
  <p:clrMapOvr>
    <a:masterClrMapping/>
  </p:clrMapOvr>
  <p:transition spd="med">
    <p:wipe dir="r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8400" y="493200"/>
            <a:ext cx="8456613" cy="885372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 RIP</a:t>
            </a:r>
            <a:br>
              <a:rPr dirty="0"/>
            </a:br>
            <a:r>
              <a:rPr lang="es-ES" sz="2800" dirty="0"/>
              <a:t>Configurar interfaces pasivas</a:t>
            </a:r>
          </a:p>
        </p:txBody>
      </p:sp>
      <p:pic>
        <p:nvPicPr>
          <p:cNvPr id="24581" name="Picture 5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30020" y="3581400"/>
            <a:ext cx="4257675" cy="327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4582" name="Picture 6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96648" y="1728080"/>
            <a:ext cx="4973638" cy="19515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extBox 1"/>
          <p:cNvSpPr txBox="1"/>
          <p:nvPr/>
        </p:nvSpPr>
        <p:spPr>
          <a:xfrm>
            <a:off x="396648" y="3904343"/>
            <a:ext cx="3710895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ES" sz="2000" dirty="0"/>
              <a:t>El envío de actualizaciones innecesarias a una LAN impacta en la red de tres maneras:</a:t>
            </a:r>
          </a:p>
          <a:p>
            <a:pPr marL="342900" indent="-342900" algn="l"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2000" dirty="0"/>
              <a:t>Desperdicio de ancho de banda </a:t>
            </a:r>
          </a:p>
          <a:p>
            <a:pPr marL="342900" indent="-342900" algn="l"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2000" dirty="0"/>
              <a:t>Recursos desperdiciados</a:t>
            </a:r>
          </a:p>
          <a:p>
            <a:pPr marL="342900" indent="-342900" algn="l">
              <a:buClr>
                <a:schemeClr val="accent5">
                  <a:lumMod val="75000"/>
                </a:schemeClr>
              </a:buClr>
              <a:buFont typeface="Wingdings" pitchFamily="2" charset="2"/>
              <a:buChar char="§"/>
            </a:pPr>
            <a:r>
              <a:rPr lang="es-ES" sz="2000" dirty="0"/>
              <a:t>Riesgo de seguridad </a:t>
            </a:r>
          </a:p>
        </p:txBody>
      </p:sp>
    </p:spTree>
    <p:extLst>
      <p:ext uri="{BB962C8B-B14F-4D97-AF65-F5344CB8AC3E}">
        <p14:creationId xmlns:p14="http://schemas.microsoft.com/office/powerpoint/2010/main" val="2730322785"/>
      </p:ext>
    </p:extLst>
  </p:cSld>
  <p:clrMapOvr>
    <a:masterClrMapping/>
  </p:clrMapOvr>
  <p:transition spd="med">
    <p:wipe dir="r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8400" y="493200"/>
            <a:ext cx="8456613" cy="885372"/>
          </a:xfrm>
        </p:spPr>
        <p:txBody>
          <a:bodyPr/>
          <a:lstStyle/>
          <a:p>
            <a:pPr eaLnBrk="1" hangingPunct="1">
              <a:tabLst>
                <a:tab pos="4803775" algn="l"/>
              </a:tabLst>
              <a:defRPr/>
            </a:pPr>
            <a:r>
              <a:rPr lang="es-ES" sz="1800" dirty="0"/>
              <a:t>Configurar el protocolo RIP</a:t>
            </a:r>
            <a:br>
              <a:rPr dirty="0"/>
            </a:br>
            <a:r>
              <a:rPr lang="es-ES" sz="2800" dirty="0"/>
              <a:t>Propagar una ruta por default (predeterminada)</a:t>
            </a:r>
          </a:p>
        </p:txBody>
      </p:sp>
      <p:pic>
        <p:nvPicPr>
          <p:cNvPr id="2560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2039" y="1535113"/>
            <a:ext cx="5157559" cy="18849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5603" name="Picture 3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96229" y="3260759"/>
            <a:ext cx="4393291" cy="34532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85276606"/>
      </p:ext>
    </p:extLst>
  </p:cSld>
  <p:clrMapOvr>
    <a:masterClrMapping/>
  </p:clrMapOvr>
  <p:transition spd="med">
    <p:wipe dir="r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50" y="2263775"/>
            <a:ext cx="3854450" cy="1481138"/>
          </a:xfrm>
        </p:spPr>
        <p:txBody>
          <a:bodyPr/>
          <a:lstStyle/>
          <a:p>
            <a:pPr eaLnBrk="1" hangingPunct="1"/>
            <a:r>
              <a:rPr lang="es-ES" sz="2400" dirty="0"/>
              <a:t>EIGRP</a:t>
            </a:r>
            <a:endParaRPr lang="es-ES" sz="24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48198661"/>
      </p:ext>
    </p:extLst>
  </p:cSld>
  <p:clrMapOvr>
    <a:masterClrMapping/>
  </p:clrMapOvr>
  <p:transition>
    <p:wipe dir="r"/>
  </p:transition>
</p:sld>
</file>

<file path=ppt/theme/theme1.xml><?xml version="1.0" encoding="utf-8"?>
<a:theme xmlns:a="http://schemas.openxmlformats.org/drawingml/2006/main" name="PPT-TMPLT-WHT_C">
  <a:themeElements>
    <a:clrScheme name="PPT-TMPLT-WHT_C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PPT-TMPLT-WHT_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TMPLT-WHT_C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NetAcad-4F_PPT-WHT_060408">
  <a:themeElements>
    <a:clrScheme name="Oct_2006_Cisco White Template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Oct_2006_Cisco Whi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ct_2006_Cisco White Template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34459</TotalTime>
  <Pages>28</Pages>
  <Words>1526</Words>
  <Application>Microsoft Office PowerPoint</Application>
  <PresentationFormat>Presentación en pantalla (4:3)</PresentationFormat>
  <Paragraphs>170</Paragraphs>
  <Slides>22</Slides>
  <Notes>22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22</vt:i4>
      </vt:variant>
    </vt:vector>
  </HeadingPairs>
  <TitlesOfParts>
    <vt:vector size="27" baseType="lpstr">
      <vt:lpstr>Arial</vt:lpstr>
      <vt:lpstr>Courier New</vt:lpstr>
      <vt:lpstr>Wingdings</vt:lpstr>
      <vt:lpstr>PPT-TMPLT-WHT_C</vt:lpstr>
      <vt:lpstr>NetAcad-4F_PPT-WHT_060408</vt:lpstr>
      <vt:lpstr>Configuración de RIP y EIGRP</vt:lpstr>
      <vt:lpstr>RIPv2 </vt:lpstr>
      <vt:lpstr>Configurar el protocolo RIP Modo de configuración RIP de un router</vt:lpstr>
      <vt:lpstr>Configurar el protocolo RIP Verificar el ruteo RIP</vt:lpstr>
      <vt:lpstr>Configurar el protocolo RIP Habilitar y verificar RIPv2</vt:lpstr>
      <vt:lpstr>Configurar el protocolo RIP Deshabilitar la sumarización automática</vt:lpstr>
      <vt:lpstr>Configurar el protocolo RIP Configurar interfaces pasivas</vt:lpstr>
      <vt:lpstr>Configurar el protocolo RIP Propagar una ruta por default (predeterminada)</vt:lpstr>
      <vt:lpstr>EIGRP</vt:lpstr>
      <vt:lpstr>Configurar el protocolo EIGRP Configurar EIGRP</vt:lpstr>
      <vt:lpstr>Configurar el protocolo EIGRP Configurar EIGRP</vt:lpstr>
      <vt:lpstr>Configurar el protocolo EIGRP Configurar EIGRP</vt:lpstr>
      <vt:lpstr>Configurar el protocolo EIGRP Configurar EIGRP</vt:lpstr>
      <vt:lpstr>Configurar el protocolo EIGRP Configurar EIGRP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Funcionamiento del EIGRP Métrica del EIGRP</vt:lpstr>
      <vt:lpstr>Funcionamiento del EIGRP Métrica del EIGRP</vt:lpstr>
      <vt:lpstr>Funcionamiento del EIGRP Métrica del EIGRP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 PC v4.0 Chapter 1</dc:title>
  <dc:creator>Karen Alderson</dc:creator>
  <cp:lastModifiedBy>Lizethe Pérez Fuertes</cp:lastModifiedBy>
  <cp:revision>1118</cp:revision>
  <cp:lastPrinted>1999-01-27T00:54:54Z</cp:lastPrinted>
  <dcterms:created xsi:type="dcterms:W3CDTF">2006-10-23T15:07:30Z</dcterms:created>
  <dcterms:modified xsi:type="dcterms:W3CDTF">2023-10-11T23:56:18Z</dcterms:modified>
</cp:coreProperties>
</file>

<file path=docProps/thumbnail.jpeg>
</file>